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70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2F8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9" d="100"/>
          <a:sy n="69" d="100"/>
        </p:scale>
        <p:origin x="48" y="30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934" y="1"/>
            <a:ext cx="12327467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64317" y="2785945"/>
            <a:ext cx="8048979" cy="118427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 lang="pt-BR" sz="3200" dirty="0">
                <a:solidFill>
                  <a:srgbClr val="012F8B"/>
                </a:solidFill>
              </a:defRPr>
            </a:lvl1pPr>
          </a:lstStyle>
          <a:p>
            <a:r>
              <a:rPr lang="x-none" dirty="0"/>
              <a:t>Título do trabalho</a:t>
            </a:r>
            <a:endParaRPr lang="pt-BR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264318" y="4029067"/>
            <a:ext cx="8048977" cy="457613"/>
          </a:xfrm>
          <a:prstGeom prst="rect">
            <a:avLst/>
          </a:prstGeom>
        </p:spPr>
        <p:txBody>
          <a:bodyPr vert="horz"/>
          <a:lstStyle>
            <a:lvl1pPr marL="0" indent="0" algn="ctr" defTabSz="817563" eaLnBrk="1" hangingPunct="1">
              <a:lnSpc>
                <a:spcPct val="150000"/>
              </a:lnSpc>
              <a:buFontTx/>
              <a:buNone/>
              <a:defRPr sz="1400">
                <a:solidFill>
                  <a:srgbClr val="012F8B"/>
                </a:solidFill>
              </a:defRPr>
            </a:lvl1pPr>
          </a:lstStyle>
          <a:p>
            <a:pPr algn="ctr" defTabSz="817563" eaLnBrk="1" hangingPunct="1">
              <a:lnSpc>
                <a:spcPct val="150000"/>
              </a:lnSpc>
            </a:pPr>
            <a:r>
              <a:rPr lang="it-IT" altLang="pt-BR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Verdana"/>
                <a:cs typeface="Verdana"/>
              </a:rPr>
              <a:t>Área</a:t>
            </a:r>
            <a:r>
              <a:rPr lang="it-IT" altLang="pt-B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/>
                <a:cs typeface="Verdana"/>
              </a:rPr>
              <a:t> do </a:t>
            </a:r>
            <a:r>
              <a:rPr lang="it-IT" altLang="pt-BR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Verdana"/>
                <a:cs typeface="Verdana"/>
              </a:rPr>
              <a:t>trabalho</a:t>
            </a:r>
            <a:endParaRPr lang="it-IT" altLang="pt-BR" sz="1600" dirty="0">
              <a:solidFill>
                <a:schemeClr val="tx1">
                  <a:lumMod val="50000"/>
                  <a:lumOff val="50000"/>
                </a:schemeClr>
              </a:solidFill>
              <a:latin typeface="Verdana"/>
              <a:cs typeface="Verdana"/>
            </a:endParaRPr>
          </a:p>
        </p:txBody>
      </p:sp>
      <p:sp>
        <p:nvSpPr>
          <p:cNvPr id="18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264316" y="5039096"/>
            <a:ext cx="8048979" cy="270521"/>
          </a:xfrm>
          <a:prstGeom prst="rect">
            <a:avLst/>
          </a:prstGeom>
        </p:spPr>
        <p:txBody>
          <a:bodyPr vert="horz"/>
          <a:lstStyle>
            <a:lvl1pPr marL="0" indent="0" algn="ctr" defTabSz="817563" eaLnBrk="1" hangingPunct="1">
              <a:lnSpc>
                <a:spcPct val="150000"/>
              </a:lnSpc>
              <a:buFontTx/>
              <a:buNone/>
              <a:defRPr sz="1200" b="0" i="0">
                <a:solidFill>
                  <a:srgbClr val="012F8B"/>
                </a:solidFill>
                <a:latin typeface="Arial"/>
                <a:cs typeface="Arial"/>
              </a:defRPr>
            </a:lvl1pPr>
          </a:lstStyle>
          <a:p>
            <a:pPr algn="ctr" defTabSz="817563" eaLnBrk="1" hangingPunct="1">
              <a:lnSpc>
                <a:spcPct val="150000"/>
              </a:lnSpc>
            </a:pPr>
            <a:r>
              <a:rPr lang="it-IT" altLang="pt-B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/>
                <a:cs typeface="Verdana"/>
              </a:rPr>
              <a:t>INSTITUIÇÃO</a:t>
            </a:r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2264316" y="4585113"/>
            <a:ext cx="8048979" cy="313266"/>
          </a:xfrm>
          <a:prstGeom prst="rect">
            <a:avLst/>
          </a:prstGeom>
        </p:spPr>
        <p:txBody>
          <a:bodyPr vert="horz"/>
          <a:lstStyle>
            <a:lvl1pPr marL="0" indent="0" algn="ctr" defTabSz="817563" eaLnBrk="1" hangingPunct="1">
              <a:lnSpc>
                <a:spcPct val="150000"/>
              </a:lnSpc>
              <a:buFontTx/>
              <a:buNone/>
              <a:defRPr sz="1000">
                <a:solidFill>
                  <a:srgbClr val="012F8B"/>
                </a:solidFill>
              </a:defRPr>
            </a:lvl1pPr>
          </a:lstStyle>
          <a:p>
            <a:pPr algn="ctr" defTabSz="817563" eaLnBrk="1" hangingPunct="1">
              <a:lnSpc>
                <a:spcPct val="150000"/>
              </a:lnSpc>
            </a:pPr>
            <a:r>
              <a:rPr lang="it-IT" altLang="pt-B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/>
                <a:cs typeface="Verdana"/>
              </a:rPr>
              <a:t>Autor 1 (e-mail); Autor 2 (e-mail); Autor 3 (e-mail); Autor 4 (e-mail); Autor 5 (e-mail)</a:t>
            </a:r>
            <a:endParaRPr lang="it-IT" altLang="pt-BR" sz="1100" dirty="0">
              <a:solidFill>
                <a:schemeClr val="tx1">
                  <a:lumMod val="50000"/>
                  <a:lumOff val="50000"/>
                </a:schemeClr>
              </a:solidFill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705641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pt-B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336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6051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abeçalho.jp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671"/>
            <a:ext cx="12192000" cy="184808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265" y="6252786"/>
            <a:ext cx="2058744" cy="560213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1964267" y="1001960"/>
            <a:ext cx="6028267" cy="0"/>
          </a:xfrm>
          <a:prstGeom prst="line">
            <a:avLst/>
          </a:prstGeom>
          <a:ln w="63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1292" y="452192"/>
            <a:ext cx="6554577" cy="4300587"/>
          </a:xfrm>
          <a:prstGeom prst="rect">
            <a:avLst/>
          </a:prstGeom>
        </p:spPr>
      </p:pic>
      <p:sp>
        <p:nvSpPr>
          <p:cNvPr id="15" name="Retângulo 38"/>
          <p:cNvSpPr/>
          <p:nvPr userDrawn="1"/>
        </p:nvSpPr>
        <p:spPr>
          <a:xfrm>
            <a:off x="2610682" y="241084"/>
            <a:ext cx="5103764" cy="6672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r>
              <a:rPr lang="pt-BR" sz="1200" b="0" i="0" kern="1200" dirty="0">
                <a:solidFill>
                  <a:srgbClr val="000090"/>
                </a:solidFill>
                <a:latin typeface="Arial"/>
                <a:ea typeface="+mn-ea"/>
                <a:cs typeface="Arial"/>
              </a:rPr>
              <a:t>"Formação por Competência na Engenharia no Contexto da Globalização 4.0”</a:t>
            </a:r>
          </a:p>
          <a:p>
            <a:pPr algn="ctr">
              <a:lnSpc>
                <a:spcPct val="100000"/>
              </a:lnSpc>
            </a:pPr>
            <a:endParaRPr lang="pt-BR" sz="800" b="0" i="0" kern="1200" dirty="0">
              <a:solidFill>
                <a:srgbClr val="000090"/>
              </a:solidFill>
              <a:latin typeface="Arial"/>
              <a:ea typeface="+mn-ea"/>
              <a:cs typeface="Arial"/>
            </a:endParaRPr>
          </a:p>
          <a:p>
            <a:pPr algn="ctr">
              <a:lnSpc>
                <a:spcPct val="100000"/>
              </a:lnSpc>
            </a:pPr>
            <a:r>
              <a:rPr lang="pt-BR" sz="1000" b="0" i="0" kern="1200" dirty="0">
                <a:solidFill>
                  <a:srgbClr val="3366FF"/>
                </a:solidFill>
                <a:latin typeface="Arial"/>
                <a:ea typeface="+mn-ea"/>
                <a:cs typeface="Arial"/>
              </a:rPr>
              <a:t>17 a 20 de setembro de 2019 </a:t>
            </a:r>
            <a:r>
              <a:rPr lang="en-US" sz="1000" dirty="0">
                <a:solidFill>
                  <a:srgbClr val="3366FF"/>
                </a:solidFill>
                <a:effectLst/>
                <a:latin typeface="Verdana"/>
                <a:cs typeface="Verdana"/>
              </a:rPr>
              <a:t>–</a:t>
            </a:r>
            <a:r>
              <a:rPr lang="pt-BR" sz="1000" dirty="0">
                <a:solidFill>
                  <a:srgbClr val="3366FF"/>
                </a:solidFill>
                <a:effectLst/>
                <a:latin typeface="Verdana"/>
                <a:cs typeface="Verdana"/>
              </a:rPr>
              <a:t> Fortaleza/CE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496713" y="6618921"/>
            <a:ext cx="4442415" cy="0"/>
          </a:xfrm>
          <a:prstGeom prst="line">
            <a:avLst/>
          </a:prstGeom>
          <a:ln w="6350">
            <a:solidFill>
              <a:srgbClr val="012F8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 userDrawn="1"/>
        </p:nvCxnSpPr>
        <p:spPr>
          <a:xfrm>
            <a:off x="7349892" y="6618921"/>
            <a:ext cx="4334107" cy="0"/>
          </a:xfrm>
          <a:prstGeom prst="line">
            <a:avLst/>
          </a:prstGeom>
          <a:ln w="6350">
            <a:solidFill>
              <a:srgbClr val="012F8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5098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5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3178753" y="2468953"/>
            <a:ext cx="6036734" cy="1184275"/>
          </a:xfrm>
        </p:spPr>
        <p:txBody>
          <a:bodyPr/>
          <a:lstStyle/>
          <a:p>
            <a:r>
              <a:rPr lang="pt-BR" dirty="0"/>
              <a:t>DIGITAL HEIST: UM JOGO ANALÓGICO PARA ENSINO DE CIRCUITOS DIGITAIS.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3178753" y="4029067"/>
            <a:ext cx="6036733" cy="457613"/>
          </a:xfrm>
        </p:spPr>
        <p:txBody>
          <a:bodyPr/>
          <a:lstStyle/>
          <a:p>
            <a:r>
              <a:rPr lang="pt-BR" dirty="0"/>
              <a:t>Eletrônica digital.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3178751" y="5148958"/>
            <a:ext cx="6036734" cy="337443"/>
          </a:xfrm>
        </p:spPr>
        <p:txBody>
          <a:bodyPr/>
          <a:lstStyle/>
          <a:p>
            <a:r>
              <a:rPr lang="pt-BR" dirty="0"/>
              <a:t>UNIFOR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3178751" y="4585113"/>
            <a:ext cx="6036734" cy="313266"/>
          </a:xfrm>
        </p:spPr>
        <p:txBody>
          <a:bodyPr/>
          <a:lstStyle/>
          <a:p>
            <a:r>
              <a:rPr lang="pt-BR" dirty="0"/>
              <a:t>Rodrigues de Alves Bezerra   brunokr@outlook.com;  Atila Girão de Oliveira  atilagirao@unifor.br; Edson Holanda Teixeira Junior  edsonholada@edu.unifor.br</a:t>
            </a:r>
          </a:p>
        </p:txBody>
      </p:sp>
    </p:spTree>
    <p:extLst>
      <p:ext uri="{BB962C8B-B14F-4D97-AF65-F5344CB8AC3E}">
        <p14:creationId xmlns:p14="http://schemas.microsoft.com/office/powerpoint/2010/main" val="2029324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r>
              <a:rPr lang="pt-BR" dirty="0"/>
              <a:t>Regras: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Bits Especiais.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pt-BR" sz="2800" dirty="0"/>
              <a:t>Fases do jogo: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pt-BR" sz="2400" dirty="0"/>
              <a:t>Fase de Manutenção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pt-BR" sz="2400" dirty="0"/>
              <a:t>compra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pt-BR" sz="2400" dirty="0"/>
              <a:t>disputa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pt-BR" sz="2400" dirty="0"/>
              <a:t>definição da Vantagem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pt-BR" sz="2400" dirty="0"/>
              <a:t>resolução</a:t>
            </a:r>
          </a:p>
          <a:p>
            <a:pPr lvl="2">
              <a:buFont typeface="Wingdings" panose="05000000000000000000" pitchFamily="2" charset="2"/>
              <a:buChar char="§"/>
            </a:pP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D776F80-894B-4392-B3C1-272B0C400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136" y="2773364"/>
            <a:ext cx="28956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541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r>
              <a:rPr lang="pt-BR" dirty="0"/>
              <a:t>Cartas:</a:t>
            </a:r>
          </a:p>
          <a:p>
            <a:pPr marL="457200" lvl="1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3D42768-C8FA-4CE7-A31B-1E1F6DFC16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1" y="2369127"/>
            <a:ext cx="2646200" cy="3757038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BDB6F3DF-AB49-4CF8-9B5F-EBEE79DED1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6603" y="2369127"/>
            <a:ext cx="2646200" cy="375703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C3B219CD-0C4F-4D56-924A-D5F0C995EB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3605" y="2369124"/>
            <a:ext cx="2608438" cy="3757039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29470D99-5B12-4462-9839-464BBF2C5C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02309" y="2369123"/>
            <a:ext cx="2624974" cy="375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090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 dirty="0"/>
              <a:t>Considerações finais: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Primeiro teste: </a:t>
            </a:r>
          </a:p>
          <a:p>
            <a:pPr marL="457200" lvl="1" indent="0">
              <a:buNone/>
            </a:pPr>
            <a:r>
              <a:rPr lang="pt-BR" dirty="0"/>
              <a:t>	Demora na apresentação da ideia</a:t>
            </a:r>
          </a:p>
          <a:p>
            <a:pPr marL="457200" lvl="1" indent="0">
              <a:buNone/>
            </a:pPr>
            <a:r>
              <a:rPr lang="pt-BR" dirty="0"/>
              <a:t>	Estudantes acharam o circuito 	muito complexo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Segundo teste:</a:t>
            </a:r>
          </a:p>
          <a:p>
            <a:pPr marL="457200" lvl="1" indent="0">
              <a:buNone/>
            </a:pPr>
            <a:r>
              <a:rPr lang="pt-BR" dirty="0"/>
              <a:t> 	Alterações nas regras</a:t>
            </a:r>
          </a:p>
          <a:p>
            <a:pPr marL="457200" lvl="1" indent="0">
              <a:buNone/>
            </a:pPr>
            <a:r>
              <a:rPr lang="pt-BR" dirty="0"/>
              <a:t>	Circuito com funções limitadas</a:t>
            </a:r>
          </a:p>
          <a:p>
            <a:pPr marL="457200" lvl="1" indent="0">
              <a:buNone/>
            </a:pPr>
            <a:r>
              <a:rPr lang="pt-BR" dirty="0"/>
              <a:t>	Maior fluidez do jogo</a:t>
            </a:r>
          </a:p>
          <a:p>
            <a:pPr marL="457200" lvl="1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Terceiro teste:</a:t>
            </a:r>
          </a:p>
          <a:p>
            <a:pPr marL="457200" lvl="1" indent="0">
              <a:buNone/>
            </a:pPr>
            <a:r>
              <a:rPr lang="pt-BR" dirty="0"/>
              <a:t>	Engajamento maior dos 	participantes</a:t>
            </a:r>
          </a:p>
          <a:p>
            <a:pPr marL="457200" lvl="1" indent="0">
              <a:buNone/>
            </a:pPr>
            <a:r>
              <a:rPr lang="pt-BR" dirty="0"/>
              <a:t>	Sucesso na realização do jogo</a:t>
            </a:r>
          </a:p>
          <a:p>
            <a:pPr marL="457200" lvl="1" indent="0">
              <a:buNone/>
            </a:pPr>
            <a:r>
              <a:rPr lang="pt-BR" dirty="0"/>
              <a:t>	Ideias para expansão do jogo</a:t>
            </a:r>
          </a:p>
        </p:txBody>
      </p:sp>
    </p:spTree>
    <p:extLst>
      <p:ext uri="{BB962C8B-B14F-4D97-AF65-F5344CB8AC3E}">
        <p14:creationId xmlns:p14="http://schemas.microsoft.com/office/powerpoint/2010/main" val="398393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 dirty="0"/>
              <a:t>Agradecimentos:</a:t>
            </a:r>
          </a:p>
          <a:p>
            <a:pPr marL="457200" lvl="1" indent="0">
              <a:buNone/>
            </a:pPr>
            <a:r>
              <a:rPr lang="pt-BR" dirty="0"/>
              <a:t>Agradecemos a UNIFOR, por disponibilizar o espaço para os testes em laboratório. Agradecemos também a todos os alunos envolvidos nos testes durante o período em que o jogo foi experimentado.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§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30147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11199" y="1600200"/>
            <a:ext cx="11092873" cy="4525963"/>
          </a:xfrm>
        </p:spPr>
        <p:txBody>
          <a:bodyPr/>
          <a:lstStyle/>
          <a:p>
            <a:r>
              <a:rPr lang="pt-BR" dirty="0"/>
              <a:t>INTRODUÇÃO:</a:t>
            </a:r>
          </a:p>
          <a:p>
            <a:pPr marL="0" indent="0">
              <a:buNone/>
            </a:pPr>
            <a:r>
              <a:rPr lang="pt-BR" sz="2400" dirty="0"/>
              <a:t>Dado tamanho potencial dos jogos para manter pessoas engajadas, alguns elementos comuns a jogos passaram a ser usados nas mais diversas áreas para conseguir aumento da motivação.</a:t>
            </a:r>
          </a:p>
          <a:p>
            <a:pPr marL="0" indent="0">
              <a:buNone/>
            </a:pPr>
            <a:endParaRPr lang="pt-BR" sz="2400" dirty="0"/>
          </a:p>
          <a:p>
            <a:pPr marL="0" indent="0">
              <a:buNone/>
            </a:pPr>
            <a:r>
              <a:rPr lang="pt-BR" sz="2400" dirty="0"/>
              <a:t>Com essa premissa, desenvolvemos um jogo baseado em eletrônica digital para aprimorar o conhecimento dos alunos na disciplina. </a:t>
            </a:r>
          </a:p>
          <a:p>
            <a:pPr marL="0" indent="0">
              <a:buNone/>
            </a:pP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49051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r>
              <a:rPr lang="pt-BR" dirty="0"/>
              <a:t>O jogo:</a:t>
            </a:r>
          </a:p>
          <a:p>
            <a:pPr marL="0" indent="0">
              <a:buNone/>
            </a:pPr>
            <a:r>
              <a:rPr lang="pt-BR" sz="2400" dirty="0"/>
              <a:t>Digital </a:t>
            </a:r>
            <a:r>
              <a:rPr lang="pt-BR" sz="2400" dirty="0" err="1"/>
              <a:t>Heist</a:t>
            </a:r>
            <a:r>
              <a:rPr lang="pt-BR" sz="2400" dirty="0"/>
              <a:t>.</a:t>
            </a:r>
          </a:p>
          <a:p>
            <a:pPr marL="0" indent="0">
              <a:buNone/>
            </a:pPr>
            <a:r>
              <a:rPr lang="pt-BR" sz="2400" dirty="0"/>
              <a:t>jogado por quatro equipes.</a:t>
            </a:r>
          </a:p>
          <a:p>
            <a:pPr marL="0" indent="0">
              <a:buNone/>
            </a:pPr>
            <a:r>
              <a:rPr lang="pt-BR" sz="2400" dirty="0"/>
              <a:t>Foi pensado para ser usado em turmas de até 20 alunos, em que cada equipe teria 5 integrantes. </a:t>
            </a:r>
          </a:p>
        </p:txBody>
      </p:sp>
      <p:pic>
        <p:nvPicPr>
          <p:cNvPr id="2" name="Espaço Reservado para Conteúdo 1">
            <a:extLst>
              <a:ext uri="{FF2B5EF4-FFF2-40B4-BE49-F238E27FC236}">
                <a16:creationId xmlns:a16="http://schemas.microsoft.com/office/drawing/2014/main" id="{78781525-0ECC-4C76-A577-3569B016F93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7602" y="2479134"/>
            <a:ext cx="5384800" cy="2701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7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 dirty="0"/>
              <a:t>Cenario:</a:t>
            </a:r>
          </a:p>
          <a:p>
            <a:pPr marL="0" indent="0">
              <a:buNone/>
            </a:pPr>
            <a:r>
              <a:rPr lang="pt-BR" dirty="0"/>
              <a:t>Futurista Cyberpunk</a:t>
            </a:r>
          </a:p>
          <a:p>
            <a:pPr marL="0" indent="0">
              <a:buNone/>
            </a:pPr>
            <a:r>
              <a:rPr lang="pt-BR" dirty="0"/>
              <a:t>Grupos Hackers tentam invadir uma grande corporação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1D82D11-AAD3-46A1-8E22-DED520628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4532" y="1329532"/>
            <a:ext cx="35433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716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r>
              <a:rPr lang="pt-BR" dirty="0"/>
              <a:t>Circuito: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Database</a:t>
            </a:r>
            <a:r>
              <a:rPr lang="pt-BR" dirty="0"/>
              <a:t> (Registrador de Deslocamento de 4 Bits)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§"/>
            </a:pPr>
            <a:endParaRPr lang="pt-BR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Server (</a:t>
            </a:r>
            <a:r>
              <a:rPr lang="pt-BR" dirty="0" err="1"/>
              <a:t>Demultiplexador</a:t>
            </a:r>
            <a:r>
              <a:rPr lang="pt-BR" dirty="0"/>
              <a:t> 1 para 4)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ACFDE335-B57F-4036-89C4-518D2DBE39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224" y="3103624"/>
            <a:ext cx="4066053" cy="2492503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21F05E55-C0C3-4091-A69E-90FFB08D1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6208" y="3277248"/>
            <a:ext cx="3651568" cy="2318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456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r>
              <a:rPr lang="pt-BR" dirty="0"/>
              <a:t>Circuito: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Mainframe (Dois Multiplexadores 8 para 1)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BD123C4D-820C-402E-9B56-F52858912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448" y="3021216"/>
            <a:ext cx="8383104" cy="2794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645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r>
              <a:rPr lang="pt-BR" dirty="0"/>
              <a:t>Circuito: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Firewall (Circuitos Lógicos)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§"/>
            </a:pPr>
            <a:endParaRPr lang="pt-BR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Grupo Hacker (Contador Crescente/Decrescente) 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FDEE7A9-E553-4AF0-9807-06EC6281D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199" y="3252731"/>
            <a:ext cx="4965271" cy="2426971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0183901-1453-4676-9867-F5F888E832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152" y="3429000"/>
            <a:ext cx="3928872" cy="200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486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 dirty="0"/>
              <a:t>Regras do jogo:</a:t>
            </a:r>
          </a:p>
          <a:p>
            <a:pPr marL="0" indent="0">
              <a:buNone/>
            </a:pPr>
            <a:r>
              <a:rPr lang="pt-BR" dirty="0"/>
              <a:t>Jogadores usam cartas para modificar os bits de jogo.</a:t>
            </a:r>
          </a:p>
          <a:p>
            <a:pPr marL="0" indent="0">
              <a:buNone/>
            </a:pPr>
            <a:r>
              <a:rPr lang="pt-BR" dirty="0"/>
              <a:t>Os bits geram uma saída de 2 bits que representa o time que ira ganhar o ponto</a:t>
            </a:r>
          </a:p>
          <a:p>
            <a:pPr marL="0" indent="0">
              <a:buNone/>
            </a:pPr>
            <a:r>
              <a:rPr lang="pt-BR" dirty="0"/>
              <a:t>O jogo se encerra quando uma equipe atinge 7 pontos.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Bits do Jogo: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Bits de dados</a:t>
            </a:r>
          </a:p>
          <a:p>
            <a:pPr marL="457200" lvl="1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B6F5DAB-041F-4E9F-ADED-DC674D159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423" y="2697481"/>
            <a:ext cx="3271393" cy="309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858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r>
              <a:rPr lang="pt-BR" dirty="0"/>
              <a:t>Regras: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Bits de Endereçamento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§"/>
            </a:pPr>
            <a:endParaRPr lang="pt-BR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Bits de </a:t>
            </a:r>
            <a:r>
              <a:rPr lang="pt-BR" dirty="0" err="1"/>
              <a:t>disconect</a:t>
            </a:r>
            <a:r>
              <a:rPr lang="pt-BR" dirty="0"/>
              <a:t>.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C4063D2-C003-47EF-9557-AB498E7D5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1546" y="2630424"/>
            <a:ext cx="2400300" cy="33528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E90D5007-5AFE-45AA-9BAE-0EB3B7F8DF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7426" y="2532832"/>
            <a:ext cx="3062478" cy="3450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748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0">
      <a:dk1>
        <a:srgbClr val="021C50"/>
      </a:dk1>
      <a:lt1>
        <a:srgbClr val="FEFFFD"/>
      </a:lt1>
      <a:dk2>
        <a:srgbClr val="F9F8FF"/>
      </a:dk2>
      <a:lt2>
        <a:srgbClr val="FFFBF6"/>
      </a:lt2>
      <a:accent1>
        <a:srgbClr val="012F8B"/>
      </a:accent1>
      <a:accent2>
        <a:srgbClr val="012F8B"/>
      </a:accent2>
      <a:accent3>
        <a:srgbClr val="012F8B"/>
      </a:accent3>
      <a:accent4>
        <a:srgbClr val="012F8B"/>
      </a:accent4>
      <a:accent5>
        <a:srgbClr val="012F8B"/>
      </a:accent5>
      <a:accent6>
        <a:srgbClr val="021C50"/>
      </a:accent6>
      <a:hlink>
        <a:srgbClr val="012F8B"/>
      </a:hlink>
      <a:folHlink>
        <a:srgbClr val="012F8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766</TotalTime>
  <Words>305</Words>
  <Application>Microsoft Office PowerPoint</Application>
  <PresentationFormat>Widescreen</PresentationFormat>
  <Paragraphs>58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8" baseType="lpstr">
      <vt:lpstr>Arial</vt:lpstr>
      <vt:lpstr>Calibri</vt:lpstr>
      <vt:lpstr>Verdana</vt:lpstr>
      <vt:lpstr>Wingdings</vt:lpstr>
      <vt:lpstr>Office Theme</vt:lpstr>
      <vt:lpstr>DIGITAL HEIST: UM JOGO ANALÓGICO PARA ENSINO DE CIRCUITOS DIGITAIS.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Chiquito</dc:creator>
  <cp:lastModifiedBy>Edson Teixeira</cp:lastModifiedBy>
  <cp:revision>34</cp:revision>
  <dcterms:created xsi:type="dcterms:W3CDTF">2017-07-06T14:03:25Z</dcterms:created>
  <dcterms:modified xsi:type="dcterms:W3CDTF">2019-09-05T17:59:36Z</dcterms:modified>
</cp:coreProperties>
</file>

<file path=docProps/thumbnail.jpeg>
</file>